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4630400" cy="8229600"/>
  <p:notesSz cx="8229600" cy="14630400"/>
  <p:embeddedFontLst>
    <p:embeddedFont>
      <p:font typeface="Outfit Extra Bold"/>
      <p:regular r:id="rId24"/>
    </p:embeddedFont>
    <p:embeddedFont>
      <p:font typeface="Arimo"/>
      <p:regular r:id="rId25"/>
    </p:embeddedFont>
    <p:embeddedFont>
      <p:font typeface="Arimo"/>
      <p:regular r:id="rId26"/>
    </p:embeddedFont>
    <p:embeddedFont>
      <p:font typeface="Arimo"/>
      <p:regular r:id="rId27"/>
    </p:embeddedFont>
    <p:embeddedFont>
      <p:font typeface="Arimo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Relationship Id="rId27" Type="http://schemas.openxmlformats.org/officeDocument/2006/relationships/font" Target="fonts/font4.fntdata"/><Relationship Id="rId28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2-1.png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3-1.png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4-1.png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5-1.png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6-1.png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7-1.png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8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923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MovieRec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412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서울 4반 1조 안혜성, 원기훈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5934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MovieRec은 영화를 좋아하는 사람들을 위한 혁신적인 영화 추천 및 커뮤니티 플랫폼입니다. 사용자 경험을 기반으로 맞춤형 영화 정보와 활발한 커뮤니티를 제공합니다.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525720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5264825"/>
            <a:ext cx="347663" cy="34766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270040" y="5240298"/>
            <a:ext cx="296501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작성자: Kee Hoon Won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2796" y="363617"/>
            <a:ext cx="3306247" cy="413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데이터베이스 ERD</a:t>
            </a:r>
            <a:endParaRPr lang="en-US" sz="2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2461" y="1041321"/>
            <a:ext cx="5725478" cy="64671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2796" y="7657148"/>
            <a:ext cx="13704808" cy="211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MovieRec 서비스의 데이터베이스 구조를 보여주는 ERD(Entity-Relationship Diagram)입니다. 주요 엔티티와 그들 간의 관계를 시각화하여 데이터 모델을 명확히 표현하고 있습니다.</a:t>
            </a:r>
            <a:endParaRPr lang="en-US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019" y="687229"/>
            <a:ext cx="5172194" cy="646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API 엔드포인트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24019" y="1644015"/>
            <a:ext cx="13182362" cy="5898356"/>
          </a:xfrm>
          <a:prstGeom prst="roundRect">
            <a:avLst>
              <a:gd name="adj" fmla="val 147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31639" y="1651635"/>
            <a:ext cx="13169741" cy="59436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38689" y="1783318"/>
            <a:ext cx="177748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API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137416" y="1783318"/>
            <a:ext cx="177367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HTTP 메서드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332333" y="1783318"/>
            <a:ext cx="177367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URL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527250" y="1783318"/>
            <a:ext cx="177367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관련 모델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722168" y="1783318"/>
            <a:ext cx="177367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주요 필드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917085" y="1783318"/>
            <a:ext cx="177748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화면 기능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31639" y="2245995"/>
            <a:ext cx="13169741" cy="9253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38689" y="2377678"/>
            <a:ext cx="177748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로그인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3137416" y="2377678"/>
            <a:ext cx="177367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POST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332333" y="2377678"/>
            <a:ext cx="177367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/dj-rest-auth/login/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527250" y="2377678"/>
            <a:ext cx="177367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722168" y="2377678"/>
            <a:ext cx="1773674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username, password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1917085" y="2377678"/>
            <a:ext cx="177748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31639" y="3171349"/>
            <a:ext cx="13169741" cy="9253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938689" y="3303032"/>
            <a:ext cx="177748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로그아웃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137416" y="3303032"/>
            <a:ext cx="177367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POST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332333" y="3303032"/>
            <a:ext cx="1773674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/dj-rest-auth/logout/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527250" y="3303032"/>
            <a:ext cx="177367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722168" y="3303032"/>
            <a:ext cx="177367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1917085" y="3303032"/>
            <a:ext cx="1777484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사용자가 계정을 로그아웃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31639" y="4096703"/>
            <a:ext cx="13169741" cy="12563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38689" y="4228386"/>
            <a:ext cx="177748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회원가입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3137416" y="4228386"/>
            <a:ext cx="177367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POST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332333" y="4228386"/>
            <a:ext cx="1773674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/dj-rest-auth/registration/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7527250" y="4228386"/>
            <a:ext cx="177367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722168" y="4228386"/>
            <a:ext cx="1773674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username, email, password, favorite_genres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11917085" y="4228386"/>
            <a:ext cx="177748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731639" y="5353050"/>
            <a:ext cx="13169741" cy="12563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938689" y="5484733"/>
            <a:ext cx="177748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비밀번호 변경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3137416" y="5484733"/>
            <a:ext cx="177367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POST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5332333" y="5484733"/>
            <a:ext cx="1773674" cy="992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/dj-rest-auth/password/change/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527250" y="5484733"/>
            <a:ext cx="177367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722168" y="5484733"/>
            <a:ext cx="1773674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old_password, new_password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1917085" y="5484733"/>
            <a:ext cx="177748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비밀번호를 변경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731639" y="6609398"/>
            <a:ext cx="13169741" cy="9253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938689" y="6741081"/>
            <a:ext cx="177748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영화 목록 조회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3137416" y="6741081"/>
            <a:ext cx="177367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GET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332333" y="6741081"/>
            <a:ext cx="177367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/api/movies/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527250" y="6741081"/>
            <a:ext cx="177367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Movie, Genre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9722168" y="6741081"/>
            <a:ext cx="1773674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title, poster_path, popularity, genres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917085" y="6741081"/>
            <a:ext cx="177748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983" y="852488"/>
            <a:ext cx="4479250" cy="559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API 엔드포인트 (계속)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626983" y="1681043"/>
            <a:ext cx="13376434" cy="5695950"/>
          </a:xfrm>
          <a:prstGeom prst="roundRect">
            <a:avLst>
              <a:gd name="adj" fmla="val 132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34603" y="1688663"/>
            <a:ext cx="13363813" cy="5167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13673" y="1803678"/>
            <a:ext cx="186535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API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3044785" y="1803678"/>
            <a:ext cx="186154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HTTP 메서드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5272088" y="1803678"/>
            <a:ext cx="186154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URL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499390" y="1803678"/>
            <a:ext cx="186154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관련 모델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9726692" y="1803678"/>
            <a:ext cx="186154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주요 필드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11953994" y="1803678"/>
            <a:ext cx="186535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화면 기능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634603" y="2205395"/>
            <a:ext cx="13363813" cy="13768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813673" y="2320409"/>
            <a:ext cx="186535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영화 상세 조회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3044785" y="2320409"/>
            <a:ext cx="186154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GET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5272088" y="2320409"/>
            <a:ext cx="186154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/api/movies/&lt;id&gt;/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7499390" y="2320409"/>
            <a:ext cx="186154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Movie, Actor, Director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9726692" y="2320409"/>
            <a:ext cx="1861542" cy="1146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title, overview, release_date, popularity, poster_path, trailer_link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11953994" y="2320409"/>
            <a:ext cx="186535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634603" y="3582233"/>
            <a:ext cx="13363813" cy="10901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7"/>
          <p:cNvSpPr/>
          <p:nvPr/>
        </p:nvSpPr>
        <p:spPr>
          <a:xfrm>
            <a:off x="813673" y="3697248"/>
            <a:ext cx="186535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배우 프로필 조회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3044785" y="3697248"/>
            <a:ext cx="186154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GET</a:t>
            </a:r>
            <a:endParaRPr lang="en-US" sz="1400" dirty="0"/>
          </a:p>
        </p:txBody>
      </p:sp>
      <p:sp>
        <p:nvSpPr>
          <p:cNvPr id="21" name="Text 19"/>
          <p:cNvSpPr/>
          <p:nvPr/>
        </p:nvSpPr>
        <p:spPr>
          <a:xfrm>
            <a:off x="5272088" y="3697248"/>
            <a:ext cx="186154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/api/actors/&lt;id&gt;/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7499390" y="3697248"/>
            <a:ext cx="186154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Actor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9726692" y="3697248"/>
            <a:ext cx="1861542" cy="860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name, profile_path, birthdate, biography, birthplace, movies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11953994" y="3697248"/>
            <a:ext cx="186535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25" name="Shape 23"/>
          <p:cNvSpPr/>
          <p:nvPr/>
        </p:nvSpPr>
        <p:spPr>
          <a:xfrm>
            <a:off x="634603" y="4672370"/>
            <a:ext cx="13363813" cy="10901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813673" y="4787384"/>
            <a:ext cx="186535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감독 프로필 조회</a:t>
            </a:r>
            <a:endParaRPr lang="en-US" sz="1400" dirty="0"/>
          </a:p>
        </p:txBody>
      </p:sp>
      <p:sp>
        <p:nvSpPr>
          <p:cNvPr id="27" name="Text 25"/>
          <p:cNvSpPr/>
          <p:nvPr/>
        </p:nvSpPr>
        <p:spPr>
          <a:xfrm>
            <a:off x="3044785" y="4787384"/>
            <a:ext cx="186154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GET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5272088" y="4787384"/>
            <a:ext cx="186154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/api/directors/&lt;id&gt;/</a:t>
            </a:r>
            <a:endParaRPr lang="en-US" sz="1400" dirty="0"/>
          </a:p>
        </p:txBody>
      </p:sp>
      <p:sp>
        <p:nvSpPr>
          <p:cNvPr id="29" name="Text 27"/>
          <p:cNvSpPr/>
          <p:nvPr/>
        </p:nvSpPr>
        <p:spPr>
          <a:xfrm>
            <a:off x="7499390" y="4787384"/>
            <a:ext cx="186154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Director</a:t>
            </a:r>
            <a:endParaRPr lang="en-US" sz="1400" dirty="0"/>
          </a:p>
        </p:txBody>
      </p:sp>
      <p:sp>
        <p:nvSpPr>
          <p:cNvPr id="30" name="Text 28"/>
          <p:cNvSpPr/>
          <p:nvPr/>
        </p:nvSpPr>
        <p:spPr>
          <a:xfrm>
            <a:off x="9726692" y="4787384"/>
            <a:ext cx="1861542" cy="860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name, profile_path, birthdate, biography, birthplace, movies</a:t>
            </a:r>
            <a:endParaRPr lang="en-US" sz="1400" dirty="0"/>
          </a:p>
        </p:txBody>
      </p:sp>
      <p:sp>
        <p:nvSpPr>
          <p:cNvPr id="31" name="Text 29"/>
          <p:cNvSpPr/>
          <p:nvPr/>
        </p:nvSpPr>
        <p:spPr>
          <a:xfrm>
            <a:off x="11953994" y="4787384"/>
            <a:ext cx="186535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32" name="Shape 30"/>
          <p:cNvSpPr/>
          <p:nvPr/>
        </p:nvSpPr>
        <p:spPr>
          <a:xfrm>
            <a:off x="634603" y="5762506"/>
            <a:ext cx="13363813" cy="80343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813673" y="5877520"/>
            <a:ext cx="186535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게시물 작성</a:t>
            </a:r>
            <a:endParaRPr lang="en-US" sz="1400" dirty="0"/>
          </a:p>
        </p:txBody>
      </p:sp>
      <p:sp>
        <p:nvSpPr>
          <p:cNvPr id="34" name="Text 32"/>
          <p:cNvSpPr/>
          <p:nvPr/>
        </p:nvSpPr>
        <p:spPr>
          <a:xfrm>
            <a:off x="3044785" y="5877520"/>
            <a:ext cx="186154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POST</a:t>
            </a:r>
            <a:endParaRPr lang="en-US" sz="1400" dirty="0"/>
          </a:p>
        </p:txBody>
      </p:sp>
      <p:sp>
        <p:nvSpPr>
          <p:cNvPr id="35" name="Text 33"/>
          <p:cNvSpPr/>
          <p:nvPr/>
        </p:nvSpPr>
        <p:spPr>
          <a:xfrm>
            <a:off x="5272088" y="5877520"/>
            <a:ext cx="186154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/api/posts/</a:t>
            </a:r>
            <a:endParaRPr lang="en-US" sz="1400" dirty="0"/>
          </a:p>
        </p:txBody>
      </p:sp>
      <p:sp>
        <p:nvSpPr>
          <p:cNvPr id="36" name="Text 34"/>
          <p:cNvSpPr/>
          <p:nvPr/>
        </p:nvSpPr>
        <p:spPr>
          <a:xfrm>
            <a:off x="7499390" y="5877520"/>
            <a:ext cx="186154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Post</a:t>
            </a:r>
            <a:endParaRPr lang="en-US" sz="1400" dirty="0"/>
          </a:p>
        </p:txBody>
      </p:sp>
      <p:sp>
        <p:nvSpPr>
          <p:cNvPr id="37" name="Text 35"/>
          <p:cNvSpPr/>
          <p:nvPr/>
        </p:nvSpPr>
        <p:spPr>
          <a:xfrm>
            <a:off x="9726692" y="5877520"/>
            <a:ext cx="1861542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content, created_at, user</a:t>
            </a:r>
            <a:endParaRPr lang="en-US" sz="1400" dirty="0"/>
          </a:p>
        </p:txBody>
      </p:sp>
      <p:sp>
        <p:nvSpPr>
          <p:cNvPr id="38" name="Text 36"/>
          <p:cNvSpPr/>
          <p:nvPr/>
        </p:nvSpPr>
        <p:spPr>
          <a:xfrm>
            <a:off x="11953994" y="5877520"/>
            <a:ext cx="186535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커뮤니티 게시물 작성</a:t>
            </a:r>
            <a:endParaRPr lang="en-US" sz="1400" dirty="0"/>
          </a:p>
        </p:txBody>
      </p:sp>
      <p:sp>
        <p:nvSpPr>
          <p:cNvPr id="39" name="Shape 37"/>
          <p:cNvSpPr/>
          <p:nvPr/>
        </p:nvSpPr>
        <p:spPr>
          <a:xfrm>
            <a:off x="634603" y="6565940"/>
            <a:ext cx="13363813" cy="80343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813673" y="6680954"/>
            <a:ext cx="186535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게시물 목록 조회</a:t>
            </a:r>
            <a:endParaRPr lang="en-US" sz="1400" dirty="0"/>
          </a:p>
        </p:txBody>
      </p:sp>
      <p:sp>
        <p:nvSpPr>
          <p:cNvPr id="41" name="Text 39"/>
          <p:cNvSpPr/>
          <p:nvPr/>
        </p:nvSpPr>
        <p:spPr>
          <a:xfrm>
            <a:off x="3044785" y="6680954"/>
            <a:ext cx="186154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GET</a:t>
            </a:r>
            <a:endParaRPr lang="en-US" sz="1400" dirty="0"/>
          </a:p>
        </p:txBody>
      </p:sp>
      <p:sp>
        <p:nvSpPr>
          <p:cNvPr id="42" name="Text 40"/>
          <p:cNvSpPr/>
          <p:nvPr/>
        </p:nvSpPr>
        <p:spPr>
          <a:xfrm>
            <a:off x="5272088" y="6680954"/>
            <a:ext cx="186154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/api/posts/</a:t>
            </a:r>
            <a:endParaRPr lang="en-US" sz="1400" dirty="0"/>
          </a:p>
        </p:txBody>
      </p:sp>
      <p:sp>
        <p:nvSpPr>
          <p:cNvPr id="43" name="Text 41"/>
          <p:cNvSpPr/>
          <p:nvPr/>
        </p:nvSpPr>
        <p:spPr>
          <a:xfrm>
            <a:off x="7499390" y="6680954"/>
            <a:ext cx="186154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Post</a:t>
            </a:r>
            <a:endParaRPr lang="en-US" sz="1400" dirty="0"/>
          </a:p>
        </p:txBody>
      </p:sp>
      <p:sp>
        <p:nvSpPr>
          <p:cNvPr id="44" name="Text 42"/>
          <p:cNvSpPr/>
          <p:nvPr/>
        </p:nvSpPr>
        <p:spPr>
          <a:xfrm>
            <a:off x="9726692" y="6680954"/>
            <a:ext cx="1861542" cy="573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content, created_at, user</a:t>
            </a:r>
            <a:endParaRPr lang="en-US" sz="1400" dirty="0"/>
          </a:p>
        </p:txBody>
      </p:sp>
      <p:sp>
        <p:nvSpPr>
          <p:cNvPr id="45" name="Text 43"/>
          <p:cNvSpPr/>
          <p:nvPr/>
        </p:nvSpPr>
        <p:spPr>
          <a:xfrm>
            <a:off x="11953994" y="6680954"/>
            <a:ext cx="1865352" cy="286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41139" y="1000482"/>
            <a:ext cx="13548122" cy="6228636"/>
          </a:xfrm>
          <a:prstGeom prst="roundRect">
            <a:avLst>
              <a:gd name="adj" fmla="val 104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548759" y="1008102"/>
            <a:ext cx="13532882" cy="4481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703778" y="1108472"/>
            <a:ext cx="161948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게시물 수정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2639973" y="1108472"/>
            <a:ext cx="161567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PUT/PATCH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4572357" y="1108472"/>
            <a:ext cx="161567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/api/posts/&lt;id&gt;/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6504742" y="1108472"/>
            <a:ext cx="161710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Post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8438555" y="1108472"/>
            <a:ext cx="161710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content, updated_at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10372368" y="1108472"/>
            <a:ext cx="161710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특정 게시물 수정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12306181" y="1108472"/>
            <a:ext cx="162091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11" name="Shape 9"/>
          <p:cNvSpPr/>
          <p:nvPr/>
        </p:nvSpPr>
        <p:spPr>
          <a:xfrm>
            <a:off x="548759" y="1456253"/>
            <a:ext cx="13532882" cy="4481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703778" y="1556623"/>
            <a:ext cx="161948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게시물 삭제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2639973" y="1556623"/>
            <a:ext cx="161567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DELETE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4572357" y="1556623"/>
            <a:ext cx="161567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/api/posts/&lt;id&gt;/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6504742" y="1556623"/>
            <a:ext cx="161710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Post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8438555" y="1556623"/>
            <a:ext cx="161710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10372368" y="1556623"/>
            <a:ext cx="161710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특정 게시물 삭제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12306181" y="1556623"/>
            <a:ext cx="162091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19" name="Shape 17"/>
          <p:cNvSpPr/>
          <p:nvPr/>
        </p:nvSpPr>
        <p:spPr>
          <a:xfrm>
            <a:off x="548759" y="1904405"/>
            <a:ext cx="13532882" cy="6955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703778" y="2004774"/>
            <a:ext cx="161948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리뷰 작성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2639973" y="2004774"/>
            <a:ext cx="161567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POST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4572357" y="2004774"/>
            <a:ext cx="161567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/api/reviews/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6504742" y="2004774"/>
            <a:ext cx="161710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Review</a:t>
            </a:r>
            <a:endParaRPr lang="en-US" sz="1200" dirty="0"/>
          </a:p>
        </p:txBody>
      </p:sp>
      <p:sp>
        <p:nvSpPr>
          <p:cNvPr id="24" name="Text 22"/>
          <p:cNvSpPr/>
          <p:nvPr/>
        </p:nvSpPr>
        <p:spPr>
          <a:xfrm>
            <a:off x="8438555" y="2004774"/>
            <a:ext cx="1617107" cy="494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movie, content, rating, created_at, user</a:t>
            </a:r>
            <a:endParaRPr lang="en-US" sz="1200" dirty="0"/>
          </a:p>
        </p:txBody>
      </p:sp>
      <p:sp>
        <p:nvSpPr>
          <p:cNvPr id="25" name="Text 23"/>
          <p:cNvSpPr/>
          <p:nvPr/>
        </p:nvSpPr>
        <p:spPr>
          <a:xfrm>
            <a:off x="10372368" y="2004774"/>
            <a:ext cx="161710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영화에 대한 리뷰 작성</a:t>
            </a:r>
            <a:endParaRPr lang="en-US" sz="1200" dirty="0"/>
          </a:p>
        </p:txBody>
      </p:sp>
      <p:sp>
        <p:nvSpPr>
          <p:cNvPr id="26" name="Text 24"/>
          <p:cNvSpPr/>
          <p:nvPr/>
        </p:nvSpPr>
        <p:spPr>
          <a:xfrm>
            <a:off x="12306181" y="2004774"/>
            <a:ext cx="162091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27" name="Shape 25"/>
          <p:cNvSpPr/>
          <p:nvPr/>
        </p:nvSpPr>
        <p:spPr>
          <a:xfrm>
            <a:off x="548759" y="2599968"/>
            <a:ext cx="13532882" cy="6955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703778" y="2700338"/>
            <a:ext cx="161948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리뷰 목록 조회</a:t>
            </a:r>
            <a:endParaRPr lang="en-US" sz="1200" dirty="0"/>
          </a:p>
        </p:txBody>
      </p:sp>
      <p:sp>
        <p:nvSpPr>
          <p:cNvPr id="29" name="Text 27"/>
          <p:cNvSpPr/>
          <p:nvPr/>
        </p:nvSpPr>
        <p:spPr>
          <a:xfrm>
            <a:off x="2639973" y="2700338"/>
            <a:ext cx="161567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GET</a:t>
            </a:r>
            <a:endParaRPr lang="en-US" sz="1200" dirty="0"/>
          </a:p>
        </p:txBody>
      </p:sp>
      <p:sp>
        <p:nvSpPr>
          <p:cNvPr id="30" name="Text 28"/>
          <p:cNvSpPr/>
          <p:nvPr/>
        </p:nvSpPr>
        <p:spPr>
          <a:xfrm>
            <a:off x="4572357" y="2700338"/>
            <a:ext cx="161567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/api/reviews/</a:t>
            </a:r>
            <a:endParaRPr lang="en-US" sz="1200" dirty="0"/>
          </a:p>
        </p:txBody>
      </p:sp>
      <p:sp>
        <p:nvSpPr>
          <p:cNvPr id="31" name="Text 29"/>
          <p:cNvSpPr/>
          <p:nvPr/>
        </p:nvSpPr>
        <p:spPr>
          <a:xfrm>
            <a:off x="6504742" y="2700338"/>
            <a:ext cx="161710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Review</a:t>
            </a:r>
            <a:endParaRPr lang="en-US" sz="1200" dirty="0"/>
          </a:p>
        </p:txBody>
      </p:sp>
      <p:sp>
        <p:nvSpPr>
          <p:cNvPr id="32" name="Text 30"/>
          <p:cNvSpPr/>
          <p:nvPr/>
        </p:nvSpPr>
        <p:spPr>
          <a:xfrm>
            <a:off x="8438555" y="2700338"/>
            <a:ext cx="1617107" cy="494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movie, content, rating, created_at, user</a:t>
            </a:r>
            <a:endParaRPr lang="en-US" sz="1200" dirty="0"/>
          </a:p>
        </p:txBody>
      </p:sp>
      <p:sp>
        <p:nvSpPr>
          <p:cNvPr id="33" name="Text 31"/>
          <p:cNvSpPr/>
          <p:nvPr/>
        </p:nvSpPr>
        <p:spPr>
          <a:xfrm>
            <a:off x="10372368" y="2700338"/>
            <a:ext cx="161710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리뷰 목록 표시</a:t>
            </a:r>
            <a:endParaRPr lang="en-US" sz="1200" dirty="0"/>
          </a:p>
        </p:txBody>
      </p:sp>
      <p:sp>
        <p:nvSpPr>
          <p:cNvPr id="34" name="Text 32"/>
          <p:cNvSpPr/>
          <p:nvPr/>
        </p:nvSpPr>
        <p:spPr>
          <a:xfrm>
            <a:off x="12306181" y="2700338"/>
            <a:ext cx="162091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35" name="Shape 33"/>
          <p:cNvSpPr/>
          <p:nvPr/>
        </p:nvSpPr>
        <p:spPr>
          <a:xfrm>
            <a:off x="548759" y="3295531"/>
            <a:ext cx="13532882" cy="69556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703778" y="3395901"/>
            <a:ext cx="161948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리뷰 수정</a:t>
            </a:r>
            <a:endParaRPr lang="en-US" sz="1200" dirty="0"/>
          </a:p>
        </p:txBody>
      </p:sp>
      <p:sp>
        <p:nvSpPr>
          <p:cNvPr id="37" name="Text 35"/>
          <p:cNvSpPr/>
          <p:nvPr/>
        </p:nvSpPr>
        <p:spPr>
          <a:xfrm>
            <a:off x="2639973" y="3395901"/>
            <a:ext cx="161567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PUT/PATCH</a:t>
            </a:r>
            <a:endParaRPr lang="en-US" sz="1200" dirty="0"/>
          </a:p>
        </p:txBody>
      </p:sp>
      <p:sp>
        <p:nvSpPr>
          <p:cNvPr id="38" name="Text 36"/>
          <p:cNvSpPr/>
          <p:nvPr/>
        </p:nvSpPr>
        <p:spPr>
          <a:xfrm>
            <a:off x="4572357" y="3395901"/>
            <a:ext cx="161567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/api/reviews/&lt;id&gt;/</a:t>
            </a:r>
            <a:endParaRPr lang="en-US" sz="1200" dirty="0"/>
          </a:p>
        </p:txBody>
      </p:sp>
      <p:sp>
        <p:nvSpPr>
          <p:cNvPr id="39" name="Text 37"/>
          <p:cNvSpPr/>
          <p:nvPr/>
        </p:nvSpPr>
        <p:spPr>
          <a:xfrm>
            <a:off x="6504742" y="3395901"/>
            <a:ext cx="161710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Review</a:t>
            </a:r>
            <a:endParaRPr lang="en-US" sz="1200" dirty="0"/>
          </a:p>
        </p:txBody>
      </p:sp>
      <p:sp>
        <p:nvSpPr>
          <p:cNvPr id="40" name="Text 38"/>
          <p:cNvSpPr/>
          <p:nvPr/>
        </p:nvSpPr>
        <p:spPr>
          <a:xfrm>
            <a:off x="8438555" y="3395901"/>
            <a:ext cx="1617107" cy="494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content, rating, updated_at</a:t>
            </a:r>
            <a:endParaRPr lang="en-US" sz="1200" dirty="0"/>
          </a:p>
        </p:txBody>
      </p:sp>
      <p:sp>
        <p:nvSpPr>
          <p:cNvPr id="41" name="Text 39"/>
          <p:cNvSpPr/>
          <p:nvPr/>
        </p:nvSpPr>
        <p:spPr>
          <a:xfrm>
            <a:off x="10372368" y="3395901"/>
            <a:ext cx="161710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특정 리뷰 수정</a:t>
            </a:r>
            <a:endParaRPr lang="en-US" sz="1200" dirty="0"/>
          </a:p>
        </p:txBody>
      </p:sp>
      <p:sp>
        <p:nvSpPr>
          <p:cNvPr id="42" name="Text 40"/>
          <p:cNvSpPr/>
          <p:nvPr/>
        </p:nvSpPr>
        <p:spPr>
          <a:xfrm>
            <a:off x="12306181" y="3395901"/>
            <a:ext cx="162091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43" name="Shape 41"/>
          <p:cNvSpPr/>
          <p:nvPr/>
        </p:nvSpPr>
        <p:spPr>
          <a:xfrm>
            <a:off x="548759" y="3991094"/>
            <a:ext cx="13532882" cy="4481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703778" y="4091464"/>
            <a:ext cx="161948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리뷰 삭제</a:t>
            </a:r>
            <a:endParaRPr lang="en-US" sz="1200" dirty="0"/>
          </a:p>
        </p:txBody>
      </p:sp>
      <p:sp>
        <p:nvSpPr>
          <p:cNvPr id="45" name="Text 43"/>
          <p:cNvSpPr/>
          <p:nvPr/>
        </p:nvSpPr>
        <p:spPr>
          <a:xfrm>
            <a:off x="2639973" y="4091464"/>
            <a:ext cx="161567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DELETE</a:t>
            </a:r>
            <a:endParaRPr lang="en-US" sz="1200" dirty="0"/>
          </a:p>
        </p:txBody>
      </p:sp>
      <p:sp>
        <p:nvSpPr>
          <p:cNvPr id="46" name="Text 44"/>
          <p:cNvSpPr/>
          <p:nvPr/>
        </p:nvSpPr>
        <p:spPr>
          <a:xfrm>
            <a:off x="4572357" y="4091464"/>
            <a:ext cx="161567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/api/reviews/&lt;id&gt;/</a:t>
            </a:r>
            <a:endParaRPr lang="en-US" sz="1200" dirty="0"/>
          </a:p>
        </p:txBody>
      </p:sp>
      <p:sp>
        <p:nvSpPr>
          <p:cNvPr id="47" name="Text 45"/>
          <p:cNvSpPr/>
          <p:nvPr/>
        </p:nvSpPr>
        <p:spPr>
          <a:xfrm>
            <a:off x="6504742" y="4091464"/>
            <a:ext cx="161710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Review</a:t>
            </a:r>
            <a:endParaRPr lang="en-US" sz="1200" dirty="0"/>
          </a:p>
        </p:txBody>
      </p:sp>
      <p:sp>
        <p:nvSpPr>
          <p:cNvPr id="48" name="Text 46"/>
          <p:cNvSpPr/>
          <p:nvPr/>
        </p:nvSpPr>
        <p:spPr>
          <a:xfrm>
            <a:off x="8438555" y="4091464"/>
            <a:ext cx="161710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</a:t>
            </a:r>
            <a:endParaRPr lang="en-US" sz="1200" dirty="0"/>
          </a:p>
        </p:txBody>
      </p:sp>
      <p:sp>
        <p:nvSpPr>
          <p:cNvPr id="49" name="Text 47"/>
          <p:cNvSpPr/>
          <p:nvPr/>
        </p:nvSpPr>
        <p:spPr>
          <a:xfrm>
            <a:off x="10372368" y="4091464"/>
            <a:ext cx="161710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특정 리뷰 삭제</a:t>
            </a:r>
            <a:endParaRPr lang="en-US" sz="1200" dirty="0"/>
          </a:p>
        </p:txBody>
      </p:sp>
      <p:sp>
        <p:nvSpPr>
          <p:cNvPr id="50" name="Text 48"/>
          <p:cNvSpPr/>
          <p:nvPr/>
        </p:nvSpPr>
        <p:spPr>
          <a:xfrm>
            <a:off x="12306181" y="4091464"/>
            <a:ext cx="162091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51" name="Shape 49"/>
          <p:cNvSpPr/>
          <p:nvPr/>
        </p:nvSpPr>
        <p:spPr>
          <a:xfrm>
            <a:off x="548759" y="4439245"/>
            <a:ext cx="13532882" cy="9429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2" name="Text 50"/>
          <p:cNvSpPr/>
          <p:nvPr/>
        </p:nvSpPr>
        <p:spPr>
          <a:xfrm>
            <a:off x="703778" y="4539615"/>
            <a:ext cx="161948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댓글 작성</a:t>
            </a:r>
            <a:endParaRPr lang="en-US" sz="1200" dirty="0"/>
          </a:p>
        </p:txBody>
      </p:sp>
      <p:sp>
        <p:nvSpPr>
          <p:cNvPr id="53" name="Text 51"/>
          <p:cNvSpPr/>
          <p:nvPr/>
        </p:nvSpPr>
        <p:spPr>
          <a:xfrm>
            <a:off x="2639973" y="4539615"/>
            <a:ext cx="161567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POST</a:t>
            </a:r>
            <a:endParaRPr lang="en-US" sz="1200" dirty="0"/>
          </a:p>
        </p:txBody>
      </p:sp>
      <p:sp>
        <p:nvSpPr>
          <p:cNvPr id="54" name="Text 52"/>
          <p:cNvSpPr/>
          <p:nvPr/>
        </p:nvSpPr>
        <p:spPr>
          <a:xfrm>
            <a:off x="4572357" y="4539615"/>
            <a:ext cx="161567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/api/comments/</a:t>
            </a:r>
            <a:endParaRPr lang="en-US" sz="1200" dirty="0"/>
          </a:p>
        </p:txBody>
      </p:sp>
      <p:sp>
        <p:nvSpPr>
          <p:cNvPr id="55" name="Text 53"/>
          <p:cNvSpPr/>
          <p:nvPr/>
        </p:nvSpPr>
        <p:spPr>
          <a:xfrm>
            <a:off x="6504742" y="4539615"/>
            <a:ext cx="161710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Comment</a:t>
            </a:r>
            <a:endParaRPr lang="en-US" sz="1200" dirty="0"/>
          </a:p>
        </p:txBody>
      </p:sp>
      <p:sp>
        <p:nvSpPr>
          <p:cNvPr id="56" name="Text 54"/>
          <p:cNvSpPr/>
          <p:nvPr/>
        </p:nvSpPr>
        <p:spPr>
          <a:xfrm>
            <a:off x="8438555" y="4539615"/>
            <a:ext cx="1617107" cy="742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review 또는 post, content, created_at, user</a:t>
            </a:r>
            <a:endParaRPr lang="en-US" sz="1200" dirty="0"/>
          </a:p>
        </p:txBody>
      </p:sp>
      <p:sp>
        <p:nvSpPr>
          <p:cNvPr id="57" name="Text 55"/>
          <p:cNvSpPr/>
          <p:nvPr/>
        </p:nvSpPr>
        <p:spPr>
          <a:xfrm>
            <a:off x="10372368" y="4539615"/>
            <a:ext cx="161710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댓글/대댓글 작성</a:t>
            </a:r>
            <a:endParaRPr lang="en-US" sz="1200" dirty="0"/>
          </a:p>
        </p:txBody>
      </p:sp>
      <p:sp>
        <p:nvSpPr>
          <p:cNvPr id="58" name="Text 56"/>
          <p:cNvSpPr/>
          <p:nvPr/>
        </p:nvSpPr>
        <p:spPr>
          <a:xfrm>
            <a:off x="12306181" y="4539615"/>
            <a:ext cx="162091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59" name="Shape 57"/>
          <p:cNvSpPr/>
          <p:nvPr/>
        </p:nvSpPr>
        <p:spPr>
          <a:xfrm>
            <a:off x="548759" y="5382220"/>
            <a:ext cx="13532882" cy="6955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60" name="Text 58"/>
          <p:cNvSpPr/>
          <p:nvPr/>
        </p:nvSpPr>
        <p:spPr>
          <a:xfrm>
            <a:off x="703778" y="5482590"/>
            <a:ext cx="161948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댓글 목록 조회</a:t>
            </a:r>
            <a:endParaRPr lang="en-US" sz="1200" dirty="0"/>
          </a:p>
        </p:txBody>
      </p:sp>
      <p:sp>
        <p:nvSpPr>
          <p:cNvPr id="61" name="Text 59"/>
          <p:cNvSpPr/>
          <p:nvPr/>
        </p:nvSpPr>
        <p:spPr>
          <a:xfrm>
            <a:off x="2639973" y="5482590"/>
            <a:ext cx="161567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GET</a:t>
            </a:r>
            <a:endParaRPr lang="en-US" sz="1200" dirty="0"/>
          </a:p>
        </p:txBody>
      </p:sp>
      <p:sp>
        <p:nvSpPr>
          <p:cNvPr id="62" name="Text 60"/>
          <p:cNvSpPr/>
          <p:nvPr/>
        </p:nvSpPr>
        <p:spPr>
          <a:xfrm>
            <a:off x="4572357" y="5482590"/>
            <a:ext cx="161567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/api/comments/</a:t>
            </a:r>
            <a:endParaRPr lang="en-US" sz="1200" dirty="0"/>
          </a:p>
        </p:txBody>
      </p:sp>
      <p:sp>
        <p:nvSpPr>
          <p:cNvPr id="63" name="Text 61"/>
          <p:cNvSpPr/>
          <p:nvPr/>
        </p:nvSpPr>
        <p:spPr>
          <a:xfrm>
            <a:off x="6504742" y="5482590"/>
            <a:ext cx="161710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Comment</a:t>
            </a:r>
            <a:endParaRPr lang="en-US" sz="1200" dirty="0"/>
          </a:p>
        </p:txBody>
      </p:sp>
      <p:sp>
        <p:nvSpPr>
          <p:cNvPr id="64" name="Text 62"/>
          <p:cNvSpPr/>
          <p:nvPr/>
        </p:nvSpPr>
        <p:spPr>
          <a:xfrm>
            <a:off x="8438555" y="5482590"/>
            <a:ext cx="1617107" cy="494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content, created_at, user, parent</a:t>
            </a:r>
            <a:endParaRPr lang="en-US" sz="1200" dirty="0"/>
          </a:p>
        </p:txBody>
      </p:sp>
      <p:sp>
        <p:nvSpPr>
          <p:cNvPr id="65" name="Text 63"/>
          <p:cNvSpPr/>
          <p:nvPr/>
        </p:nvSpPr>
        <p:spPr>
          <a:xfrm>
            <a:off x="10372368" y="5482590"/>
            <a:ext cx="161710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댓글 목록 조회</a:t>
            </a:r>
            <a:endParaRPr lang="en-US" sz="1200" dirty="0"/>
          </a:p>
        </p:txBody>
      </p:sp>
      <p:sp>
        <p:nvSpPr>
          <p:cNvPr id="66" name="Text 64"/>
          <p:cNvSpPr/>
          <p:nvPr/>
        </p:nvSpPr>
        <p:spPr>
          <a:xfrm>
            <a:off x="12306181" y="5482590"/>
            <a:ext cx="162091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67" name="Shape 65"/>
          <p:cNvSpPr/>
          <p:nvPr/>
        </p:nvSpPr>
        <p:spPr>
          <a:xfrm>
            <a:off x="548759" y="6077783"/>
            <a:ext cx="13532882" cy="4481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8" name="Text 66"/>
          <p:cNvSpPr/>
          <p:nvPr/>
        </p:nvSpPr>
        <p:spPr>
          <a:xfrm>
            <a:off x="703778" y="6178153"/>
            <a:ext cx="161948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댓글 삭제</a:t>
            </a:r>
            <a:endParaRPr lang="en-US" sz="1200" dirty="0"/>
          </a:p>
        </p:txBody>
      </p:sp>
      <p:sp>
        <p:nvSpPr>
          <p:cNvPr id="69" name="Text 67"/>
          <p:cNvSpPr/>
          <p:nvPr/>
        </p:nvSpPr>
        <p:spPr>
          <a:xfrm>
            <a:off x="2639973" y="6178153"/>
            <a:ext cx="161567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DELETE</a:t>
            </a:r>
            <a:endParaRPr lang="en-US" sz="1200" dirty="0"/>
          </a:p>
        </p:txBody>
      </p:sp>
      <p:sp>
        <p:nvSpPr>
          <p:cNvPr id="70" name="Text 68"/>
          <p:cNvSpPr/>
          <p:nvPr/>
        </p:nvSpPr>
        <p:spPr>
          <a:xfrm>
            <a:off x="4572357" y="6178153"/>
            <a:ext cx="161567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/api/comments/&lt;id&gt;/</a:t>
            </a:r>
            <a:endParaRPr lang="en-US" sz="1200" dirty="0"/>
          </a:p>
        </p:txBody>
      </p:sp>
      <p:sp>
        <p:nvSpPr>
          <p:cNvPr id="71" name="Text 69"/>
          <p:cNvSpPr/>
          <p:nvPr/>
        </p:nvSpPr>
        <p:spPr>
          <a:xfrm>
            <a:off x="6504742" y="6178153"/>
            <a:ext cx="161710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Comment</a:t>
            </a:r>
            <a:endParaRPr lang="en-US" sz="1200" dirty="0"/>
          </a:p>
        </p:txBody>
      </p:sp>
      <p:sp>
        <p:nvSpPr>
          <p:cNvPr id="72" name="Text 70"/>
          <p:cNvSpPr/>
          <p:nvPr/>
        </p:nvSpPr>
        <p:spPr>
          <a:xfrm>
            <a:off x="8438555" y="6178153"/>
            <a:ext cx="161710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</a:t>
            </a:r>
            <a:endParaRPr lang="en-US" sz="1200" dirty="0"/>
          </a:p>
        </p:txBody>
      </p:sp>
      <p:sp>
        <p:nvSpPr>
          <p:cNvPr id="73" name="Text 71"/>
          <p:cNvSpPr/>
          <p:nvPr/>
        </p:nvSpPr>
        <p:spPr>
          <a:xfrm>
            <a:off x="10372368" y="6178153"/>
            <a:ext cx="161710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특정 댓글 삭제</a:t>
            </a:r>
            <a:endParaRPr lang="en-US" sz="1200" dirty="0"/>
          </a:p>
        </p:txBody>
      </p:sp>
      <p:sp>
        <p:nvSpPr>
          <p:cNvPr id="74" name="Text 72"/>
          <p:cNvSpPr/>
          <p:nvPr/>
        </p:nvSpPr>
        <p:spPr>
          <a:xfrm>
            <a:off x="12306181" y="6178153"/>
            <a:ext cx="162091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75" name="Shape 73"/>
          <p:cNvSpPr/>
          <p:nvPr/>
        </p:nvSpPr>
        <p:spPr>
          <a:xfrm>
            <a:off x="548759" y="6525935"/>
            <a:ext cx="13532882" cy="69556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76" name="Text 74"/>
          <p:cNvSpPr/>
          <p:nvPr/>
        </p:nvSpPr>
        <p:spPr>
          <a:xfrm>
            <a:off x="703778" y="6626304"/>
            <a:ext cx="161948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알림 목록 조회</a:t>
            </a:r>
            <a:endParaRPr lang="en-US" sz="1200" dirty="0"/>
          </a:p>
        </p:txBody>
      </p:sp>
      <p:sp>
        <p:nvSpPr>
          <p:cNvPr id="77" name="Text 75"/>
          <p:cNvSpPr/>
          <p:nvPr/>
        </p:nvSpPr>
        <p:spPr>
          <a:xfrm>
            <a:off x="2639973" y="6626304"/>
            <a:ext cx="161567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GET</a:t>
            </a:r>
            <a:endParaRPr lang="en-US" sz="1200" dirty="0"/>
          </a:p>
        </p:txBody>
      </p:sp>
      <p:sp>
        <p:nvSpPr>
          <p:cNvPr id="78" name="Text 76"/>
          <p:cNvSpPr/>
          <p:nvPr/>
        </p:nvSpPr>
        <p:spPr>
          <a:xfrm>
            <a:off x="4572357" y="6626304"/>
            <a:ext cx="1615678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/api/notifications/</a:t>
            </a:r>
            <a:endParaRPr lang="en-US" sz="1200" dirty="0"/>
          </a:p>
        </p:txBody>
      </p:sp>
      <p:sp>
        <p:nvSpPr>
          <p:cNvPr id="79" name="Text 77"/>
          <p:cNvSpPr/>
          <p:nvPr/>
        </p:nvSpPr>
        <p:spPr>
          <a:xfrm>
            <a:off x="6504742" y="6626304"/>
            <a:ext cx="161710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Notification</a:t>
            </a:r>
            <a:endParaRPr lang="en-US" sz="1200" dirty="0"/>
          </a:p>
        </p:txBody>
      </p:sp>
      <p:sp>
        <p:nvSpPr>
          <p:cNvPr id="80" name="Text 78"/>
          <p:cNvSpPr/>
          <p:nvPr/>
        </p:nvSpPr>
        <p:spPr>
          <a:xfrm>
            <a:off x="8438555" y="6626304"/>
            <a:ext cx="1617107" cy="494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content, is_read, type, link, created_at</a:t>
            </a:r>
            <a:endParaRPr lang="en-US" sz="1200" dirty="0"/>
          </a:p>
        </p:txBody>
      </p:sp>
      <p:sp>
        <p:nvSpPr>
          <p:cNvPr id="81" name="Text 79"/>
          <p:cNvSpPr/>
          <p:nvPr/>
        </p:nvSpPr>
        <p:spPr>
          <a:xfrm>
            <a:off x="10372368" y="6626304"/>
            <a:ext cx="161710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사용자 활동 알림 표시</a:t>
            </a:r>
            <a:endParaRPr lang="en-US" sz="1200" dirty="0"/>
          </a:p>
        </p:txBody>
      </p:sp>
      <p:sp>
        <p:nvSpPr>
          <p:cNvPr id="82" name="Text 80"/>
          <p:cNvSpPr/>
          <p:nvPr/>
        </p:nvSpPr>
        <p:spPr>
          <a:xfrm>
            <a:off x="12306181" y="6626304"/>
            <a:ext cx="1620917" cy="247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90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3657" y="537448"/>
            <a:ext cx="4883825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추천 알고리즘</a:t>
            </a:r>
            <a:endParaRPr lang="en-US" sz="3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657" y="1440894"/>
            <a:ext cx="976670" cy="156281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53339" y="1636157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사용자 정보 기반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1953339" y="2058472"/>
            <a:ext cx="119934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사용자의 선호 장르, 좋아요한 영화, 즐겨찾기한 배우와 감독 정보를 활용하여 개인화된 추천을 제공합니다.</a:t>
            </a:r>
            <a:endParaRPr lang="en-US" sz="15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7" y="3003709"/>
            <a:ext cx="976670" cy="1562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53339" y="319897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키워드 기반 추천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953339" y="3621286"/>
            <a:ext cx="119934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사용자가 입력한 키워드를 기반으로 영화 제목과 줄거리의 유사도를 계산하여 관련 영화를 추천합니다.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57" y="4566523"/>
            <a:ext cx="976670" cy="15628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53339" y="476178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최적화 및 캐싱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953339" y="5184100"/>
            <a:ext cx="119934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임베딩 캐싱과 배치 처리를 통해 추천 알고리즘의 성능을 최적화합니다.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57" y="6129338"/>
            <a:ext cx="976670" cy="156281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53339" y="6324600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API 엔드포인트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953339" y="6746915"/>
            <a:ext cx="11993404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개인화 추천과 키워드 기반 추천을 하나의 API 엔드포인트로 통합하여 제공합니다.</a:t>
            </a:r>
            <a:endParaRPr lang="en-US" sz="1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5989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사용자 정보 기반 추천 알고리즘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사용자의 선호 장르, 좋아요한 영화, 즐겨찾기한 배우와 감독 정보를 활용하여 개인화된 영화 추천을 제공합니다. 아래는 알고리즘의 주요 함수들을 보여줍니다.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244441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장르 유사도 계산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396835" y="1697950"/>
            <a:ext cx="13836729" cy="1621631"/>
          </a:xfrm>
          <a:prstGeom prst="roundRect">
            <a:avLst>
              <a:gd name="adj" fmla="val 2937"/>
            </a:avLst>
          </a:prstGeom>
          <a:solidFill>
            <a:srgbClr val="D7D2F9"/>
          </a:solidFill>
          <a:ln/>
        </p:spPr>
      </p:sp>
      <p:sp>
        <p:nvSpPr>
          <p:cNvPr id="6" name="Shape 4"/>
          <p:cNvSpPr/>
          <p:nvPr/>
        </p:nvSpPr>
        <p:spPr>
          <a:xfrm>
            <a:off x="391239" y="1697950"/>
            <a:ext cx="13847921" cy="1621631"/>
          </a:xfrm>
          <a:prstGeom prst="roundRect">
            <a:avLst>
              <a:gd name="adj" fmla="val 1049"/>
            </a:avLst>
          </a:prstGeom>
          <a:solidFill>
            <a:srgbClr val="D7D2F9"/>
          </a:solidFill>
          <a:ln/>
        </p:spPr>
      </p:sp>
      <p:sp>
        <p:nvSpPr>
          <p:cNvPr id="7" name="Text 5"/>
          <p:cNvSpPr/>
          <p:nvPr/>
        </p:nvSpPr>
        <p:spPr>
          <a:xfrm>
            <a:off x="504587" y="1782961"/>
            <a:ext cx="1362122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def calculate_genre_similarity(movie, user):
    """ 사용자 선호 장르와 영화 장르 간의 유사도를 계산합니다. """
    user_genres = set(user.favorite_genres.all())
    movie_genres = set(movie.genres.all())
    common_genres = user_genres.intersection(movie_genres)
    return len(common_genres) / len(user_genres) if user_genres else 0
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3489603"/>
            <a:ext cx="242006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좋아요한 영화 유사도 계산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396835" y="3943112"/>
            <a:ext cx="13836729" cy="1440180"/>
          </a:xfrm>
          <a:prstGeom prst="roundRect">
            <a:avLst>
              <a:gd name="adj" fmla="val 3307"/>
            </a:avLst>
          </a:prstGeom>
          <a:solidFill>
            <a:srgbClr val="D7D2F9"/>
          </a:solidFill>
          <a:ln/>
        </p:spPr>
      </p:sp>
      <p:sp>
        <p:nvSpPr>
          <p:cNvPr id="10" name="Shape 8"/>
          <p:cNvSpPr/>
          <p:nvPr/>
        </p:nvSpPr>
        <p:spPr>
          <a:xfrm>
            <a:off x="391239" y="3943112"/>
            <a:ext cx="13847921" cy="1440180"/>
          </a:xfrm>
          <a:prstGeom prst="roundRect">
            <a:avLst>
              <a:gd name="adj" fmla="val 1181"/>
            </a:avLst>
          </a:prstGeom>
          <a:solidFill>
            <a:srgbClr val="D7D2F9"/>
          </a:solidFill>
          <a:ln/>
        </p:spPr>
      </p:sp>
      <p:sp>
        <p:nvSpPr>
          <p:cNvPr id="11" name="Text 9"/>
          <p:cNvSpPr/>
          <p:nvPr/>
        </p:nvSpPr>
        <p:spPr>
          <a:xfrm>
            <a:off x="504587" y="4028123"/>
            <a:ext cx="1362122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def calculate_liked_movies_similarity(movie, user):
    """ 사용자가 좋아요한 영화와 현재 영화의 장르 유사도를 계산합니다. """
    liked_movies = user.liked_movies.all()
    similarities = [1 for lm in liked_movies if lm.genres.filter(id__in=movie.genres.values_list('id', flat=True)).exists()]
    return sum(similarities) / len(liked_movies) if liked_movies else 0
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396835" y="555331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배우 유사도 계산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396835" y="6006822"/>
            <a:ext cx="13836729" cy="1621631"/>
          </a:xfrm>
          <a:prstGeom prst="roundRect">
            <a:avLst>
              <a:gd name="adj" fmla="val 2937"/>
            </a:avLst>
          </a:prstGeom>
          <a:solidFill>
            <a:srgbClr val="D7D2F9"/>
          </a:solidFill>
          <a:ln/>
        </p:spPr>
      </p:sp>
      <p:sp>
        <p:nvSpPr>
          <p:cNvPr id="14" name="Shape 12"/>
          <p:cNvSpPr/>
          <p:nvPr/>
        </p:nvSpPr>
        <p:spPr>
          <a:xfrm>
            <a:off x="391239" y="6006822"/>
            <a:ext cx="13847921" cy="1621631"/>
          </a:xfrm>
          <a:prstGeom prst="roundRect">
            <a:avLst>
              <a:gd name="adj" fmla="val 1049"/>
            </a:avLst>
          </a:prstGeom>
          <a:solidFill>
            <a:srgbClr val="D7D2F9"/>
          </a:solidFill>
          <a:ln/>
        </p:spPr>
      </p:sp>
      <p:sp>
        <p:nvSpPr>
          <p:cNvPr id="15" name="Text 13"/>
          <p:cNvSpPr/>
          <p:nvPr/>
        </p:nvSpPr>
        <p:spPr>
          <a:xfrm>
            <a:off x="504587" y="6091833"/>
            <a:ext cx="1362122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def calculate_actor_similarity(movie, user):
    """ 사용자가 즐겨찾기한 배우가 출연한 영화인지 확인합니다. """
    favorite_actors = set(user.favorite_actors.all())
    movie_actors = set(movie.actor_movies.all())
    common_actors = favorite_actors.intersection(movie_actors)
    return len(common_actors) / len(favorite_actors) if favorite_actors else 0
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396835" y="779847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감독 유사도 계산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396835" y="8251984"/>
            <a:ext cx="13836729" cy="1621631"/>
          </a:xfrm>
          <a:prstGeom prst="roundRect">
            <a:avLst>
              <a:gd name="adj" fmla="val 2937"/>
            </a:avLst>
          </a:prstGeom>
          <a:solidFill>
            <a:srgbClr val="D7D2F9"/>
          </a:solidFill>
          <a:ln/>
        </p:spPr>
      </p:sp>
      <p:sp>
        <p:nvSpPr>
          <p:cNvPr id="18" name="Shape 16"/>
          <p:cNvSpPr/>
          <p:nvPr/>
        </p:nvSpPr>
        <p:spPr>
          <a:xfrm>
            <a:off x="391239" y="8251984"/>
            <a:ext cx="13847921" cy="1621631"/>
          </a:xfrm>
          <a:prstGeom prst="roundRect">
            <a:avLst>
              <a:gd name="adj" fmla="val 1049"/>
            </a:avLst>
          </a:prstGeom>
          <a:solidFill>
            <a:srgbClr val="D7D2F9"/>
          </a:solidFill>
          <a:ln/>
        </p:spPr>
      </p:sp>
      <p:sp>
        <p:nvSpPr>
          <p:cNvPr id="19" name="Text 17"/>
          <p:cNvSpPr/>
          <p:nvPr/>
        </p:nvSpPr>
        <p:spPr>
          <a:xfrm>
            <a:off x="504587" y="8336994"/>
            <a:ext cx="1362122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def calculate_director_similarity(movie, user):
    """ 사용자가 즐겨찾기한 감독이 연출한 영화인지 확인합니다. """
    favorite_directors = set(user.favorite_directors.all())
    movie_directors = set(movie.director_movies.all())
    common_directors = favorite_directors.intersection(movie_directors)
    return len(common_directors) / len(favorite_directors) if favorite_directors else 0
</a:t>
            </a:r>
            <a:endParaRPr lang="en-US" sz="850" dirty="0"/>
          </a:p>
        </p:txBody>
      </p:sp>
      <p:sp>
        <p:nvSpPr>
          <p:cNvPr id="20" name="Text 18"/>
          <p:cNvSpPr/>
          <p:nvPr/>
        </p:nvSpPr>
        <p:spPr>
          <a:xfrm>
            <a:off x="396835" y="1004363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친구 활동 유사도 계산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396835" y="10497145"/>
            <a:ext cx="13836729" cy="1440180"/>
          </a:xfrm>
          <a:prstGeom prst="roundRect">
            <a:avLst>
              <a:gd name="adj" fmla="val 3307"/>
            </a:avLst>
          </a:prstGeom>
          <a:solidFill>
            <a:srgbClr val="D7D2F9"/>
          </a:solidFill>
          <a:ln/>
        </p:spPr>
      </p:sp>
      <p:sp>
        <p:nvSpPr>
          <p:cNvPr id="22" name="Shape 20"/>
          <p:cNvSpPr/>
          <p:nvPr/>
        </p:nvSpPr>
        <p:spPr>
          <a:xfrm>
            <a:off x="391239" y="10497145"/>
            <a:ext cx="13847921" cy="1440180"/>
          </a:xfrm>
          <a:prstGeom prst="roundRect">
            <a:avLst>
              <a:gd name="adj" fmla="val 1181"/>
            </a:avLst>
          </a:prstGeom>
          <a:solidFill>
            <a:srgbClr val="D7D2F9"/>
          </a:solidFill>
          <a:ln/>
        </p:spPr>
      </p:sp>
      <p:sp>
        <p:nvSpPr>
          <p:cNvPr id="23" name="Text 21"/>
          <p:cNvSpPr/>
          <p:nvPr/>
        </p:nvSpPr>
        <p:spPr>
          <a:xfrm>
            <a:off x="504587" y="10582156"/>
            <a:ext cx="1362122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def calculate_friend_activity(movie, user):
    """ 팔로우한 친구들이 좋아요한 영화와의 유사도를 계산합니다. """
    friends = user.following.all()
    friend_liked_movies = set(Movie.objects.filter(liked_movies__in=friends).distinct())
    return 1 if movie in friend_liked_movies else 0
</a:t>
            </a:r>
            <a:endParaRPr lang="en-US" sz="850" dirty="0"/>
          </a:p>
        </p:txBody>
      </p:sp>
      <p:sp>
        <p:nvSpPr>
          <p:cNvPr id="24" name="Text 22"/>
          <p:cNvSpPr/>
          <p:nvPr/>
        </p:nvSpPr>
        <p:spPr>
          <a:xfrm>
            <a:off x="396835" y="1210734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개인화 추천 함수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396835" y="12560856"/>
            <a:ext cx="13836729" cy="3436144"/>
          </a:xfrm>
          <a:prstGeom prst="roundRect">
            <a:avLst>
              <a:gd name="adj" fmla="val 1386"/>
            </a:avLst>
          </a:prstGeom>
          <a:solidFill>
            <a:srgbClr val="D7D2F9"/>
          </a:solidFill>
          <a:ln/>
        </p:spPr>
      </p:sp>
      <p:sp>
        <p:nvSpPr>
          <p:cNvPr id="26" name="Shape 24"/>
          <p:cNvSpPr/>
          <p:nvPr/>
        </p:nvSpPr>
        <p:spPr>
          <a:xfrm>
            <a:off x="391239" y="12560856"/>
            <a:ext cx="13847921" cy="3436144"/>
          </a:xfrm>
          <a:prstGeom prst="roundRect">
            <a:avLst>
              <a:gd name="adj" fmla="val 495"/>
            </a:avLst>
          </a:prstGeom>
          <a:solidFill>
            <a:srgbClr val="D7D2F9"/>
          </a:solidFill>
          <a:ln/>
        </p:spPr>
      </p:sp>
      <p:sp>
        <p:nvSpPr>
          <p:cNvPr id="27" name="Text 25"/>
          <p:cNvSpPr/>
          <p:nvPr/>
        </p:nvSpPr>
        <p:spPr>
          <a:xfrm>
            <a:off x="504587" y="12645866"/>
            <a:ext cx="13621226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def personalized_recommendations(user):
    """ 사용자 개인화 추천 리스트를 생성합니다. """
    movies = Movie.objects.prefetch_related('genres', 'actor_movies', 'director_movies').all()
    recommendations = []
    for movie in movies:
        genre_score = calculate_genre_similarity(movie, user)
        liked_movie_score = calculate_liked_movies_similarity(movie, user)
        actor_score = calculate_actor_similarity(movie, user)
        director_score = calculate_director_similarity(movie, user)
        friend_score = calculate_friend_activity(movie, user)
        total_score = (0.3 * genre_score + 0.2 * liked_movie_score + 0.2 * actor_score + 0.2 * director_score + 0.1 * friend_score)
        recommendations.append({"movie": movie, "score": total_score})
    recommendations = sorted(recommendations, key=lambda x: x["score"], reverse=True)
    return recommendations[:10]
</a:t>
            </a:r>
            <a:endParaRPr lang="en-US" sz="850" dirty="0"/>
          </a:p>
        </p:txBody>
      </p:sp>
      <p:sp>
        <p:nvSpPr>
          <p:cNvPr id="28" name="Text 26"/>
          <p:cNvSpPr/>
          <p:nvPr/>
        </p:nvSpPr>
        <p:spPr>
          <a:xfrm>
            <a:off x="396835" y="16167021"/>
            <a:ext cx="30250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키워드 기반 추천 알고리즘</a:t>
            </a:r>
            <a:endParaRPr lang="en-US" sz="2200" dirty="0"/>
          </a:p>
        </p:txBody>
      </p:sp>
      <p:sp>
        <p:nvSpPr>
          <p:cNvPr id="29" name="Text 27"/>
          <p:cNvSpPr/>
          <p:nvPr/>
        </p:nvSpPr>
        <p:spPr>
          <a:xfrm>
            <a:off x="396835" y="1669137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사용자가 입력한 키워드를 기반으로 영화 제목과 줄거리의 유사도를 계산하여 관련 영화를 추천합니다. 임베딩과 코사인 유사도를 사용하여 효율적으로 추천합니다.</a:t>
            </a:r>
            <a:endParaRPr lang="en-US" sz="850" dirty="0"/>
          </a:p>
        </p:txBody>
      </p:sp>
      <p:sp>
        <p:nvSpPr>
          <p:cNvPr id="30" name="Text 28"/>
          <p:cNvSpPr/>
          <p:nvPr/>
        </p:nvSpPr>
        <p:spPr>
          <a:xfrm>
            <a:off x="396835" y="17042844"/>
            <a:ext cx="302192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영화 임베딩 가져오기 (캐싱 포함)</a:t>
            </a:r>
            <a:endParaRPr lang="en-US" sz="1750" dirty="0"/>
          </a:p>
        </p:txBody>
      </p:sp>
      <p:sp>
        <p:nvSpPr>
          <p:cNvPr id="31" name="Shape 29"/>
          <p:cNvSpPr/>
          <p:nvPr/>
        </p:nvSpPr>
        <p:spPr>
          <a:xfrm>
            <a:off x="396835" y="17496353"/>
            <a:ext cx="13836729" cy="2347436"/>
          </a:xfrm>
          <a:prstGeom prst="roundRect">
            <a:avLst>
              <a:gd name="adj" fmla="val 2029"/>
            </a:avLst>
          </a:prstGeom>
          <a:solidFill>
            <a:srgbClr val="D7D2F9"/>
          </a:solidFill>
          <a:ln/>
        </p:spPr>
      </p:sp>
      <p:sp>
        <p:nvSpPr>
          <p:cNvPr id="32" name="Shape 30"/>
          <p:cNvSpPr/>
          <p:nvPr/>
        </p:nvSpPr>
        <p:spPr>
          <a:xfrm>
            <a:off x="391239" y="17496353"/>
            <a:ext cx="13847921" cy="2347436"/>
          </a:xfrm>
          <a:prstGeom prst="roundRect">
            <a:avLst>
              <a:gd name="adj" fmla="val 725"/>
            </a:avLst>
          </a:prstGeom>
          <a:solidFill>
            <a:srgbClr val="D7D2F9"/>
          </a:solidFill>
          <a:ln/>
        </p:spPr>
      </p:sp>
      <p:sp>
        <p:nvSpPr>
          <p:cNvPr id="33" name="Text 31"/>
          <p:cNvSpPr/>
          <p:nvPr/>
        </p:nvSpPr>
        <p:spPr>
          <a:xfrm>
            <a:off x="504587" y="17581364"/>
            <a:ext cx="1362122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movie_embeddings_cache = {}
def get_movie_embeddings(movie):
    """ 영화의 제목과 설명 임베딩을 반환합니다. 캐싱을 사용하여 중복 계산을 방지합니다. """
    if movie.id not in movie_embeddings_cache:
        movie_embeddings_cache[movie.id] = {
            "title_embedding": model.encode(movie.title),
            "overview_embedding": model.encode(movie.overview or "")
        }
    return movie_embeddings_cache[movie.id]
</a:t>
            </a:r>
            <a:endParaRPr lang="en-US" sz="850" dirty="0"/>
          </a:p>
        </p:txBody>
      </p:sp>
      <p:sp>
        <p:nvSpPr>
          <p:cNvPr id="34" name="Text 32"/>
          <p:cNvSpPr/>
          <p:nvPr/>
        </p:nvSpPr>
        <p:spPr>
          <a:xfrm>
            <a:off x="396835" y="20013811"/>
            <a:ext cx="281332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키워드 기반 추천 함수 (최적화)</a:t>
            </a:r>
            <a:endParaRPr lang="en-US" sz="1750" dirty="0"/>
          </a:p>
        </p:txBody>
      </p:sp>
      <p:sp>
        <p:nvSpPr>
          <p:cNvPr id="35" name="Shape 33"/>
          <p:cNvSpPr/>
          <p:nvPr/>
        </p:nvSpPr>
        <p:spPr>
          <a:xfrm>
            <a:off x="396835" y="20467320"/>
            <a:ext cx="13836729" cy="5432107"/>
          </a:xfrm>
          <a:prstGeom prst="roundRect">
            <a:avLst>
              <a:gd name="adj" fmla="val 877"/>
            </a:avLst>
          </a:prstGeom>
          <a:solidFill>
            <a:srgbClr val="D7D2F9"/>
          </a:solidFill>
          <a:ln/>
        </p:spPr>
      </p:sp>
      <p:sp>
        <p:nvSpPr>
          <p:cNvPr id="36" name="Shape 34"/>
          <p:cNvSpPr/>
          <p:nvPr/>
        </p:nvSpPr>
        <p:spPr>
          <a:xfrm>
            <a:off x="391239" y="20467320"/>
            <a:ext cx="13847921" cy="5432107"/>
          </a:xfrm>
          <a:prstGeom prst="roundRect">
            <a:avLst>
              <a:gd name="adj" fmla="val 313"/>
            </a:avLst>
          </a:prstGeom>
          <a:solidFill>
            <a:srgbClr val="D7D2F9"/>
          </a:solidFill>
          <a:ln/>
        </p:spPr>
      </p:sp>
      <p:sp>
        <p:nvSpPr>
          <p:cNvPr id="37" name="Text 35"/>
          <p:cNvSpPr/>
          <p:nvPr/>
        </p:nvSpPr>
        <p:spPr>
          <a:xfrm>
            <a:off x="504587" y="20552331"/>
            <a:ext cx="13621226" cy="526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A2742"/>
                </a:solidFill>
                <a:highlight>
                  <a:srgbClr val="D7D2F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import numpy as np
from sklearn.metrics.pairwise import cosine_similarity
def keyword_based_recommendations_optimized(keyword):
    """ 최적화된 키워드 기반 영화 추천을 수행합니다. """
    movies = Movie.objects.prefetch_related('genres').all()
    keyword_embedding = model.encode(keyword)
    title_embeddings = []
    overview_embeddings = []
    movie_list = []
    for movie in movies:
        embeddings = get_movie_embeddings(movie)
        title_embeddings.append(embeddings["title_embedding"])
        overview_embeddings.append(embeddings["overview_embedding"])
        movie_list.append(movie)
    title_similarities = cosine_similarity([keyword_embedding], title_embeddings)[0]
    overview_similarities = cosine_similarity([keyword_embedding], overview_embeddings)[0]
    recommendations = []
    for i, movie in enumerate(movie_list):
        total_score = 0.6 * title_similarities[i] + 0.4 * overview_similarities[i]
        recommendations.append({"movie": movie, "score": total_score})
    return sorted(recommendations, key=lambda x: x["score"], reverse=True)[:10]
</a:t>
            </a:r>
            <a:endParaRPr lang="en-US" sz="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시연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MovieRec의 주요 기능들을 실제로 시연하는 세션입니다. 사용자 등록부터 영화 추천, 커뮤니티 참여까지 전체적인 사용자 경험을 보여드리겠습니다.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Q&amp;A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프로젝트에 대한 질문과 답변 세션입니다. MovieRec의 기능, 개발 과정, 향후 계획 등에 대해 자유롭게 질문해 주시기 바랍니다.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808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업무 분담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안혜성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데이터 수집 및 가공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서버 로직 및 API 구현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인증, 비즈니스 로직 전반 구현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추천 알고리즘 개발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065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accounts, community 화면 개발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35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원기훈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599521" y="39377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서비스 기획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일정 관리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movie, layout 화면 개발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프로젝트 빌드 / 의존성 관리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프로젝트 개요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서비스 기획: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MovieRec 핵심 기능 및 사용자 경험 설계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추천 알고리즘: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개인화된 영화 추천 시스템 개발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시연: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주요 기능 시연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b="1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Q&amp;A: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질의응답 세션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03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서비스 설명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9261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영화 정보 제공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8411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다양한 영화에 대한 상세 정보와 리뷰를 제공합니다.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59261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개인화 추천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38411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사용자의 취향과 활동을 분석하여 맞춤형 영화를 추천합니다.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571167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48056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커뮤니티 기능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296019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영화 팬들과 소통하고 의견을 나눌 수 있는 공간을 제공합니다.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571167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9901" y="48056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사용자 경험 중심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9901" y="5296019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직관적인 인터페이스와 편리한 기능으로 최적의 사용자 경험을 제공합니다.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822" y="674727"/>
            <a:ext cx="4770239" cy="596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서비스 구조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667822" y="1557099"/>
            <a:ext cx="13294757" cy="5997654"/>
          </a:xfrm>
          <a:prstGeom prst="roundRect">
            <a:avLst>
              <a:gd name="adj" fmla="val 133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75442" y="1564719"/>
            <a:ext cx="13278088" cy="5493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67608" y="1686758"/>
            <a:ext cx="4040267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카테고리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5296972" y="1686758"/>
            <a:ext cx="4036457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화면 이름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9722525" y="1686758"/>
            <a:ext cx="4040267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주요 기능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675442" y="2114074"/>
            <a:ext cx="13278088" cy="115990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867608" y="2236113"/>
            <a:ext cx="4040267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Accounts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5296972" y="2236113"/>
            <a:ext cx="4036457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로그인(초기 화면)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9722525" y="2236113"/>
            <a:ext cx="4040267" cy="915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자체 로그인 (이메일/비밀번호)</a:t>
            </a:r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소셜 로그인 (Google, Facebook, Kakao, Naver)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675442" y="3273981"/>
            <a:ext cx="13278088" cy="11599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867608" y="3396020"/>
            <a:ext cx="4040267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5296972" y="3396020"/>
            <a:ext cx="4036457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회원가입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9722525" y="3396020"/>
            <a:ext cx="4040267" cy="915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이메일 인증</a:t>
            </a:r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비밀번호 유효성 검사</a:t>
            </a:r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선호 장르 선택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675442" y="4433888"/>
            <a:ext cx="13278088" cy="115990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867608" y="4555927"/>
            <a:ext cx="4040267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5296972" y="4555927"/>
            <a:ext cx="4036457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프로필 (나, 다른 사람)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9722525" y="4555927"/>
            <a:ext cx="4040267" cy="915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사용자 정보 조회</a:t>
            </a:r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좋아요/팔로우 정보 표시</a:t>
            </a:r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친구 목록 조회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675442" y="5593794"/>
            <a:ext cx="13278088" cy="85463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867608" y="5715833"/>
            <a:ext cx="4040267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5296972" y="5715833"/>
            <a:ext cx="4036457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회원정보 수정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9722525" y="5715833"/>
            <a:ext cx="4040267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사용자 닉네임 및 프로필 이미지 수정</a:t>
            </a:r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선호 장르 수정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675442" y="6448425"/>
            <a:ext cx="13278088" cy="5493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867608" y="6570464"/>
            <a:ext cx="4040267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26" name="Text 24"/>
          <p:cNvSpPr/>
          <p:nvPr/>
        </p:nvSpPr>
        <p:spPr>
          <a:xfrm>
            <a:off x="5296972" y="6570464"/>
            <a:ext cx="4036457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알림 페이지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9722525" y="6570464"/>
            <a:ext cx="4040267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댓글, 팔로우, 좋아요 등 사용자 활동 알림 표시</a:t>
            </a:r>
            <a:endParaRPr lang="en-US" sz="1500" dirty="0"/>
          </a:p>
        </p:txBody>
      </p:sp>
      <p:sp>
        <p:nvSpPr>
          <p:cNvPr id="28" name="Shape 26"/>
          <p:cNvSpPr/>
          <p:nvPr/>
        </p:nvSpPr>
        <p:spPr>
          <a:xfrm>
            <a:off x="675442" y="6997779"/>
            <a:ext cx="13278088" cy="5493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867608" y="7119818"/>
            <a:ext cx="4040267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30" name="Text 28"/>
          <p:cNvSpPr/>
          <p:nvPr/>
        </p:nvSpPr>
        <p:spPr>
          <a:xfrm>
            <a:off x="5296972" y="7119818"/>
            <a:ext cx="4036457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Admin 페이지</a:t>
            </a:r>
            <a:endParaRPr lang="en-US" sz="1500" dirty="0"/>
          </a:p>
        </p:txBody>
      </p:sp>
      <p:sp>
        <p:nvSpPr>
          <p:cNvPr id="31" name="Text 29"/>
          <p:cNvSpPr/>
          <p:nvPr/>
        </p:nvSpPr>
        <p:spPr>
          <a:xfrm>
            <a:off x="9722525" y="7119818"/>
            <a:ext cx="4040267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영화, 사용자, 리뷰 데이터 수정 가능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3306" y="576143"/>
            <a:ext cx="5238155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서비스 구조 (계속)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3306" y="1545193"/>
            <a:ext cx="13163788" cy="6110288"/>
          </a:xfrm>
          <a:prstGeom prst="roundRect">
            <a:avLst>
              <a:gd name="adj" fmla="val 144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40926" y="1552813"/>
            <a:ext cx="13147119" cy="60174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51905" y="1686044"/>
            <a:ext cx="395918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카테고리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337572" y="1686044"/>
            <a:ext cx="395537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화면 이름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9719429" y="1686044"/>
            <a:ext cx="395918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주요 기능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40926" y="2154555"/>
            <a:ext cx="13147119" cy="12723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51905" y="2287786"/>
            <a:ext cx="395918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Movies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337572" y="2287786"/>
            <a:ext cx="395537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영화 목록 페이지(메인 화면)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719429" y="2287786"/>
            <a:ext cx="3959185" cy="1005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인기 영화 표시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사용자 맞춤 영화 추천 렌더링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검색 필터링 (장르, 평점, 연도)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40926" y="3426857"/>
            <a:ext cx="13147119" cy="60174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51905" y="3560088"/>
            <a:ext cx="395918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337572" y="3560088"/>
            <a:ext cx="395537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영화 검색 결과 페이지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719429" y="3560088"/>
            <a:ext cx="395918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제목, 배우, 감독, 장르, 관람 등급 등 필터링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40926" y="4028599"/>
            <a:ext cx="13147119" cy="361926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51905" y="4161830"/>
            <a:ext cx="395918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5337572" y="4161830"/>
            <a:ext cx="3955375" cy="335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영화 상세 페이지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719429" y="4161830"/>
            <a:ext cx="3959185" cy="3352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영화 정보 (줄거리, 출연진, 감독)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영화 트레일러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좋아요 버튼, 관련 영화 추천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관련 (게시글, 기사, 한줄평)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배우 정보 표시 (이름, 사진, 배우 프로필, 관련 영화)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즐겨찾기 추가/삭제 기능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감독 정보 표시 (이름, 사진, 감독 프로필, 연출작)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pPr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즐겨찾기 추가/삭제 기능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6752"/>
            <a:ext cx="62266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서비스 구조 (Community)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735693"/>
            <a:ext cx="13042821" cy="5807154"/>
          </a:xfrm>
          <a:prstGeom prst="roundRect">
            <a:avLst>
              <a:gd name="adj" fmla="val 1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743313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9653" y="188702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카테고리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75077" y="1887022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화면 이름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716691" y="1887022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주요 기능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2393633"/>
            <a:ext cx="1302627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9653" y="2537341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Community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75077" y="2537341"/>
            <a:ext cx="388036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자유게시판(목록, 팔로우 중인 사람의 게시글 목록, 상세)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716691" y="2537341"/>
            <a:ext cx="38841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게시글 CRUD, 좋아요 기능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최신 글 목록 표시, 인기 글 목록 표시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커뮤니티 레벨 시스템 도입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769757"/>
            <a:ext cx="13026271" cy="210192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9653" y="391346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375077" y="3913465"/>
            <a:ext cx="388036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리뷰게시판(목록, 팔로우 중인 사람의 리뷰 목록, 상세)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16691" y="3913465"/>
            <a:ext cx="388417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리뷰 좋아요 기능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영화 리뷰 CRUD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리뷰 신고 버튼(사이버수사대로 링크 달기)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
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CRUD 댓글 CRUD, 대댓글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871686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9653" y="601539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375077" y="6015395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게시판 검색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716691" y="601539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게시판 제목, 내용, 작성자 기준 검색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6522006"/>
            <a:ext cx="1302627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9653" y="6665714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Search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5375077" y="6665714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실시간 검색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716691" y="6665714"/>
            <a:ext cx="38841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- 영화 제목, 배우, 감독, 유저, 게시판 제목, 검색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28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기술 스택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336030"/>
            <a:ext cx="30054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React를 사용한 동적이고 반응형 웹 인터페이스 구현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46" y="5051822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633603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Django를 활용한 강력하고 안전한 서버 로직 구현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505182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협업 도구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633603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Notion과 Mattermost를 통한 효율적인 협업 및 커뮤니케이션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997" y="505182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생성형 AI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633603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최신 AI 기술을 활용한 혁신적인 기능 구현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7350" y="725567"/>
            <a:ext cx="5052774" cy="631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프로토타입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970" y="1892379"/>
            <a:ext cx="3178850" cy="238410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507" y="1892379"/>
            <a:ext cx="3178850" cy="2384108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043" y="1892379"/>
            <a:ext cx="3178850" cy="2384108"/>
          </a:xfrm>
          <a:prstGeom prst="rect">
            <a:avLst/>
          </a:prstGeom>
        </p:spPr>
      </p:pic>
      <p:pic>
        <p:nvPicPr>
          <p:cNvPr id="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6580" y="1892379"/>
            <a:ext cx="3178850" cy="2384108"/>
          </a:xfrm>
          <a:prstGeom prst="rect">
            <a:avLst/>
          </a:prstGeom>
        </p:spPr>
      </p:pic>
      <p:pic>
        <p:nvPicPr>
          <p:cNvPr id="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70" y="4438174"/>
            <a:ext cx="3178850" cy="2384108"/>
          </a:xfrm>
          <a:prstGeom prst="rect">
            <a:avLst/>
          </a:prstGeom>
        </p:spPr>
      </p:pic>
      <p:pic>
        <p:nvPicPr>
          <p:cNvPr id="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5507" y="4438174"/>
            <a:ext cx="3178850" cy="2384108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707350" y="7180540"/>
            <a:ext cx="13215699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MovieRec의 초기 프로토타입 디자인입니다. 사용자 인터페이스의 주요 요소와 레이아웃을 보여줍니다.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2024-11-26T18:55:16Z</dcterms:created>
  <dcterms:modified xsi:type="dcterms:W3CDTF">2024-11-26T18:55:16Z</dcterms:modified>
</cp:coreProperties>
</file>